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4" r:id="rId13"/>
    <p:sldId id="28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297" r:id="rId30"/>
    <p:sldId id="275" r:id="rId31"/>
    <p:sldId id="276" r:id="rId32"/>
    <p:sldId id="298" r:id="rId33"/>
    <p:sldId id="277" r:id="rId34"/>
    <p:sldId id="280" r:id="rId35"/>
    <p:sldId id="321" r:id="rId36"/>
    <p:sldId id="287" r:id="rId37"/>
    <p:sldId id="308" r:id="rId38"/>
    <p:sldId id="317" r:id="rId39"/>
    <p:sldId id="320" r:id="rId40"/>
    <p:sldId id="309" r:id="rId41"/>
    <p:sldId id="310" r:id="rId42"/>
    <p:sldId id="318" r:id="rId43"/>
    <p:sldId id="319" r:id="rId44"/>
    <p:sldId id="311" r:id="rId4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3A3A3A"/>
    <a:srgbClr val="545454"/>
    <a:srgbClr val="901C77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46797" autoAdjust="0"/>
  </p:normalViewPr>
  <p:slideViewPr>
    <p:cSldViewPr>
      <p:cViewPr>
        <p:scale>
          <a:sx n="100" d="100"/>
          <a:sy n="100" d="100"/>
        </p:scale>
        <p:origin x="-516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4B131-3244-472D-843E-230526CE7D87}" type="datetimeFigureOut">
              <a:rPr lang="en-IN" smtClean="0"/>
              <a:t>05-08-2018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6C9F4-7830-4A0E-A16B-94F54C77F9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83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C9F4-7830-4A0E-A16B-94F54C77F99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61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?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?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?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slideLayout" Target="../slideLayouts/slideLayout1.xml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5" Type="http://schemas.microsoft.com/office/2007/relationships/media" Target="../media/media3.mp3"/><Relationship Id="rId15" Type="http://schemas.openxmlformats.org/officeDocument/2006/relationships/image" Target="../media/image40.png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chinmaysinha/5/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qj3AN0YcKwebF-QPp-HiRes.jpg"/>
          <p:cNvPicPr>
            <a:picLocks noChangeAspect="1"/>
          </p:cNvPicPr>
          <p:nvPr/>
        </p:nvPicPr>
        <p:blipFill>
          <a:blip r:embed="rId3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4" y="66675"/>
            <a:ext cx="1438275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248150"/>
            <a:ext cx="95250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4562475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yr W04 Demi" pitchFamily="34" charset="0"/>
                <a:cs typeface="Calibri" pitchFamily="34" charset="0"/>
              </a:rPr>
              <a:t>Credit:</a:t>
            </a:r>
          </a:p>
          <a:p>
            <a:r>
              <a:rPr lang="en-IN" sz="11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yr W04 Demi" pitchFamily="34" charset="0"/>
                <a:cs typeface="Calibri" pitchFamily="34" charset="0"/>
              </a:rPr>
              <a:t>Dr.</a:t>
            </a:r>
            <a:r>
              <a:rPr lang="en-IN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yr W04 Demi" pitchFamily="34" charset="0"/>
                <a:cs typeface="Calibri" pitchFamily="34" charset="0"/>
              </a:rPr>
              <a:t> Isabella </a:t>
            </a:r>
            <a:r>
              <a:rPr lang="en-IN" sz="11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yr W04 Demi" pitchFamily="34" charset="0"/>
                <a:cs typeface="Calibri" pitchFamily="34" charset="0"/>
              </a:rPr>
              <a:t>Gollini</a:t>
            </a:r>
            <a:r>
              <a:rPr lang="en-IN" sz="11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yr W04 Demi" pitchFamily="34" charset="0"/>
                <a:cs typeface="Calibri" pitchFamily="34" charset="0"/>
              </a:rPr>
              <a:t>, UCD</a:t>
            </a:r>
            <a:endParaRPr lang="en-IN" sz="200" i="1" dirty="0">
              <a:solidFill>
                <a:schemeClr val="tx1">
                  <a:lumMod val="85000"/>
                  <a:lumOff val="1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PoJiU42QhhNKJIia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272415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FULL</a:t>
            </a:r>
            <a:endParaRPr lang="en-IN" sz="1000" b="1" i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0" y="269557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SPECTROGRAM</a:t>
            </a:r>
            <a:endParaRPr lang="en-IN" sz="600" b="1" i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QhJBFY7-Y8Bn-bGS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828675"/>
            <a:ext cx="1600200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ROCK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3638550"/>
            <a:ext cx="1600200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HIP-HOP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9" name="Up-Down Arrow 8"/>
          <p:cNvSpPr/>
          <p:nvPr/>
        </p:nvSpPr>
        <p:spPr>
          <a:xfrm>
            <a:off x="8001000" y="742950"/>
            <a:ext cx="304800" cy="4038600"/>
          </a:xfrm>
          <a:prstGeom prst="upDownArrow">
            <a:avLst/>
          </a:prstGeom>
          <a:pattFill prst="pct90">
            <a:fgClr>
              <a:srgbClr val="FFFF00"/>
            </a:fgClr>
            <a:bgClr>
              <a:schemeClr val="bg1"/>
            </a:bgClr>
          </a:pattFill>
          <a:ln w="19050" cmpd="sng">
            <a:solidFill>
              <a:srgbClr val="FFC000">
                <a:alpha val="1200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391400" y="2385596"/>
            <a:ext cx="1600200" cy="338554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0000"/>
                </a:solidFill>
                <a:latin typeface="Avenir Next Cyr W04 Demi" pitchFamily="34" charset="0"/>
                <a:cs typeface="Calibri" pitchFamily="34" charset="0"/>
              </a:rPr>
              <a:t>DIFFERENT!</a:t>
            </a:r>
            <a:endParaRPr lang="en-IN" sz="500" b="1" dirty="0">
              <a:solidFill>
                <a:srgbClr val="FF0000"/>
              </a:solidFill>
              <a:latin typeface="Avenir Next Cyr W04 Dem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12nuQ1wTlQqhS5B6D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4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13d4Q91w1seHllz0F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R02dAPcaevqrtHi_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RWeSQKeAf2Ndi7Tn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RaDXRPfF7gWzm9cV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Reucnxesv5Mk2POh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Rh0tpIKXhymfy8Xo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SUI-jRSOghKnJb6-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76400" y="1733550"/>
            <a:ext cx="1676400" cy="2286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219200" y="1047749"/>
            <a:ext cx="2362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600" b="1" i="1" dirty="0" smtClean="0">
                <a:solidFill>
                  <a:srgbClr val="00B050"/>
                </a:solidFill>
                <a:latin typeface="Avenir Next Cyr W04 Demi" pitchFamily="34" charset="0"/>
                <a:cs typeface="Calibri" pitchFamily="34" charset="0"/>
              </a:rPr>
              <a:t>JAZZ</a:t>
            </a:r>
            <a:endParaRPr lang="en-IN" sz="1050" b="1" i="1" dirty="0">
              <a:solidFill>
                <a:srgbClr val="00B050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9000" y="1733550"/>
            <a:ext cx="914400" cy="2286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648200" y="1752600"/>
            <a:ext cx="1295400" cy="2286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429000" y="1140079"/>
            <a:ext cx="23622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accent6">
                    <a:lumMod val="75000"/>
                  </a:schemeClr>
                </a:solidFill>
                <a:latin typeface="Avenir Next Cyr W04 Demi" pitchFamily="34" charset="0"/>
                <a:cs typeface="Calibri" pitchFamily="34" charset="0"/>
              </a:rPr>
              <a:t>ELECTRONIC</a:t>
            </a:r>
            <a:endParaRPr lang="en-IN" sz="800" b="1" i="1" dirty="0">
              <a:solidFill>
                <a:schemeClr val="accent6">
                  <a:lumMod val="7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4476750"/>
            <a:ext cx="7620000" cy="5334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qp3V8TMBtCoTKswTL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0" y="19050"/>
            <a:ext cx="2362200" cy="1015663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6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POP</a:t>
            </a:r>
            <a:endParaRPr lang="en-IN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29400" y="1556087"/>
            <a:ext cx="2362200" cy="1015663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6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JAZZ</a:t>
            </a:r>
            <a:endParaRPr lang="en-IN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2200" y="4095750"/>
            <a:ext cx="2362200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yr W04 Demi" pitchFamily="34" charset="0"/>
                <a:cs typeface="Calibri" pitchFamily="34" charset="0"/>
              </a:rPr>
              <a:t>ELECTRONIC</a:t>
            </a:r>
            <a:endParaRPr lang="en-IN" sz="800" b="1" i="1" dirty="0">
              <a:solidFill>
                <a:schemeClr val="tx1">
                  <a:lumMod val="85000"/>
                  <a:lumOff val="1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800" y="2647950"/>
            <a:ext cx="2362200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yr W04 Demi" pitchFamily="34" charset="0"/>
                <a:cs typeface="Calibri" pitchFamily="34" charset="0"/>
              </a:rPr>
              <a:t>HIP - HOP</a:t>
            </a:r>
            <a:endParaRPr lang="en-IN" sz="800" i="1" dirty="0">
              <a:solidFill>
                <a:schemeClr val="tx1">
                  <a:lumMod val="85000"/>
                  <a:lumOff val="1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4171949"/>
            <a:ext cx="2362200" cy="769441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4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yr W04 Demi" pitchFamily="34" charset="0"/>
                <a:cs typeface="Calibri" pitchFamily="34" charset="0"/>
              </a:rPr>
              <a:t>ROCK</a:t>
            </a:r>
            <a:endParaRPr lang="en-IN" sz="1200" i="1" dirty="0">
              <a:solidFill>
                <a:schemeClr val="tx1">
                  <a:lumMod val="85000"/>
                  <a:lumOff val="1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T0TUc0bAW0KvqF4v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_qGGJ3aX8rR-WHsh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8675" y="971550"/>
            <a:ext cx="7620000" cy="33528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819400" y="361949"/>
            <a:ext cx="33528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CNN ARCHITETURE</a:t>
            </a:r>
            <a:endParaRPr lang="en-IN" sz="8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1000"/>
                    </a14:imgEffect>
                    <a14:imgEffect>
                      <a14:brightnessContrast bright="-44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55395"/>
            <a:ext cx="8686800" cy="3068955"/>
          </a:xfrm>
          <a:prstGeom prst="rect">
            <a:avLst/>
          </a:prstGeom>
          <a:solidFill>
            <a:srgbClr val="323232">
              <a:alpha val="16000"/>
            </a:srgbClr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1F09_L7gQdRkZ6WD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0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6wZkfp82VgicvNfJ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8cOjTqZUe6Tf3sAW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Fq1j-XeibQV1nSNr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Hdxq7eyVKXESn7ys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9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ISZ46KahHsOMnrFp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KLx_lueCEcObbxNr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2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a2qM38Whm-6_mgPi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8675" y="971550"/>
            <a:ext cx="7620000" cy="33528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09750"/>
            <a:ext cx="152400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7" t="13961" r="27900" b="13755"/>
          <a:stretch/>
        </p:blipFill>
        <p:spPr>
          <a:xfrm>
            <a:off x="2438400" y="1885950"/>
            <a:ext cx="2240573" cy="13239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828800" y="2381250"/>
            <a:ext cx="533400" cy="5334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>
            <a:off x="4800600" y="2381250"/>
            <a:ext cx="533400" cy="5334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2819400" y="177283"/>
            <a:ext cx="33528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CNN ARCHITETURE INTEGRATION</a:t>
            </a:r>
            <a:endParaRPr lang="en-IN" sz="8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857750"/>
            <a:ext cx="754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u="sng" dirty="0">
                <a:solidFill>
                  <a:schemeClr val="bg1"/>
                </a:solidFill>
              </a:rPr>
              <a:t>Automatic tagging using deep convolutional neural </a:t>
            </a:r>
            <a:r>
              <a:rPr lang="en-IN" sz="1100" i="1" u="sng" dirty="0" smtClean="0">
                <a:solidFill>
                  <a:schemeClr val="bg1"/>
                </a:solidFill>
              </a:rPr>
              <a:t>networks, </a:t>
            </a:r>
            <a:r>
              <a:rPr lang="en-IN" sz="1100" i="1" u="sng" dirty="0" err="1" smtClean="0">
                <a:solidFill>
                  <a:schemeClr val="bg1"/>
                </a:solidFill>
              </a:rPr>
              <a:t>Keunwoo</a:t>
            </a:r>
            <a:r>
              <a:rPr lang="en-IN" sz="1100" i="1" u="sng" dirty="0" smtClean="0">
                <a:solidFill>
                  <a:schemeClr val="bg1"/>
                </a:solidFill>
              </a:rPr>
              <a:t> Choi</a:t>
            </a:r>
            <a:r>
              <a:rPr lang="en-IN" sz="1100" i="1" u="sng" dirty="0">
                <a:solidFill>
                  <a:schemeClr val="bg1"/>
                </a:solidFill>
              </a:rPr>
              <a:t>, George </a:t>
            </a:r>
            <a:r>
              <a:rPr lang="en-IN" sz="1100" i="1" u="sng" dirty="0" err="1">
                <a:solidFill>
                  <a:schemeClr val="bg1"/>
                </a:solidFill>
              </a:rPr>
              <a:t>Fazekas</a:t>
            </a:r>
            <a:r>
              <a:rPr lang="en-IN" sz="1100" i="1" u="sng" dirty="0">
                <a:solidFill>
                  <a:schemeClr val="bg1"/>
                </a:solidFill>
              </a:rPr>
              <a:t>, Mark </a:t>
            </a:r>
            <a:r>
              <a:rPr lang="en-IN" sz="1100" i="1" u="sng" dirty="0" smtClean="0">
                <a:solidFill>
                  <a:schemeClr val="bg1"/>
                </a:solidFill>
              </a:rPr>
              <a:t>Sandler (2016)</a:t>
            </a:r>
            <a:endParaRPr lang="en-IN" sz="1100" i="1" u="sng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9087" y="3639023"/>
            <a:ext cx="164782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AUDIO FILE</a:t>
            </a:r>
            <a:endParaRPr lang="en-IN" sz="4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8400" y="3639023"/>
            <a:ext cx="2514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MEL-SPECTROGRAM</a:t>
            </a:r>
            <a:endParaRPr lang="en-IN" sz="4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4489" y="3639023"/>
            <a:ext cx="2514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CRNN</a:t>
            </a:r>
            <a:endParaRPr lang="en-IN" sz="4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74" b="2195"/>
          <a:stretch/>
        </p:blipFill>
        <p:spPr>
          <a:xfrm>
            <a:off x="5486400" y="1509764"/>
            <a:ext cx="3247901" cy="2076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4019550"/>
            <a:ext cx="3388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VGG-16, VGG-19 (</a:t>
            </a:r>
            <a:r>
              <a:rPr lang="en-IN" b="1" dirty="0" err="1" smtClean="0">
                <a:solidFill>
                  <a:schemeClr val="bg1"/>
                </a:solidFill>
              </a:rPr>
              <a:t>Theano</a:t>
            </a:r>
            <a:r>
              <a:rPr lang="en-IN" b="1" dirty="0" smtClean="0">
                <a:solidFill>
                  <a:schemeClr val="bg1"/>
                </a:solidFill>
              </a:rPr>
              <a:t>) and ResNet50x (</a:t>
            </a:r>
            <a:r>
              <a:rPr lang="en-IN" b="1" dirty="0" err="1" smtClean="0">
                <a:solidFill>
                  <a:schemeClr val="bg1"/>
                </a:solidFill>
              </a:rPr>
              <a:t>Pytorch</a:t>
            </a:r>
            <a:r>
              <a:rPr lang="en-IN" b="1" dirty="0" smtClean="0">
                <a:solidFill>
                  <a:schemeClr val="bg1"/>
                </a:solidFill>
              </a:rPr>
              <a:t>)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qtoDpsLCD3HUr1HoO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a2qM38Whm-6_mgPi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8675" y="971550"/>
            <a:ext cx="7620000" cy="33528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09750"/>
            <a:ext cx="152400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7" t="13961" r="27900" b="13755"/>
          <a:stretch/>
        </p:blipFill>
        <p:spPr>
          <a:xfrm>
            <a:off x="2438400" y="1885950"/>
            <a:ext cx="2240573" cy="1323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/>
          <a:stretch/>
        </p:blipFill>
        <p:spPr>
          <a:xfrm>
            <a:off x="5486400" y="1424039"/>
            <a:ext cx="2890779" cy="212397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828800" y="2381250"/>
            <a:ext cx="533400" cy="5334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>
            <a:off x="4800600" y="2381250"/>
            <a:ext cx="533400" cy="5334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2819400" y="177283"/>
            <a:ext cx="33528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CRNN ARCHITETURE INTEGRATION</a:t>
            </a:r>
            <a:endParaRPr lang="en-IN" sz="8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857750"/>
            <a:ext cx="754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u="sng" dirty="0">
                <a:solidFill>
                  <a:schemeClr val="bg1"/>
                </a:solidFill>
              </a:rPr>
              <a:t>Automatic tagging using deep convolutional neural </a:t>
            </a:r>
            <a:r>
              <a:rPr lang="en-IN" sz="1100" i="1" u="sng" dirty="0" smtClean="0">
                <a:solidFill>
                  <a:schemeClr val="bg1"/>
                </a:solidFill>
              </a:rPr>
              <a:t>networks, </a:t>
            </a:r>
            <a:r>
              <a:rPr lang="en-IN" sz="1100" i="1" u="sng" dirty="0" err="1" smtClean="0">
                <a:solidFill>
                  <a:schemeClr val="bg1"/>
                </a:solidFill>
              </a:rPr>
              <a:t>Keunwoo</a:t>
            </a:r>
            <a:r>
              <a:rPr lang="en-IN" sz="1100" i="1" u="sng" dirty="0" smtClean="0">
                <a:solidFill>
                  <a:schemeClr val="bg1"/>
                </a:solidFill>
              </a:rPr>
              <a:t> Choi</a:t>
            </a:r>
            <a:r>
              <a:rPr lang="en-IN" sz="1100" i="1" u="sng" dirty="0">
                <a:solidFill>
                  <a:schemeClr val="bg1"/>
                </a:solidFill>
              </a:rPr>
              <a:t>, George </a:t>
            </a:r>
            <a:r>
              <a:rPr lang="en-IN" sz="1100" i="1" u="sng" dirty="0" err="1">
                <a:solidFill>
                  <a:schemeClr val="bg1"/>
                </a:solidFill>
              </a:rPr>
              <a:t>Fazekas</a:t>
            </a:r>
            <a:r>
              <a:rPr lang="en-IN" sz="1100" i="1" u="sng" dirty="0">
                <a:solidFill>
                  <a:schemeClr val="bg1"/>
                </a:solidFill>
              </a:rPr>
              <a:t>, Mark </a:t>
            </a:r>
            <a:r>
              <a:rPr lang="en-IN" sz="1100" i="1" u="sng" dirty="0" smtClean="0">
                <a:solidFill>
                  <a:schemeClr val="bg1"/>
                </a:solidFill>
              </a:rPr>
              <a:t>Sandler (2016)</a:t>
            </a:r>
            <a:endParaRPr lang="en-IN" sz="1100" i="1" u="sng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9087" y="3639023"/>
            <a:ext cx="164782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AUDIO FILE</a:t>
            </a:r>
            <a:endParaRPr lang="en-IN" sz="4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8400" y="3639023"/>
            <a:ext cx="2514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MEL-SPECTROGRAM</a:t>
            </a:r>
            <a:endParaRPr lang="en-IN" sz="4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4489" y="3639023"/>
            <a:ext cx="2514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CRNN</a:t>
            </a:r>
            <a:endParaRPr lang="en-IN" sz="4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0600" y="4019550"/>
            <a:ext cx="3388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Modified </a:t>
            </a:r>
            <a:r>
              <a:rPr lang="en-IN" b="1" dirty="0" err="1" smtClean="0">
                <a:solidFill>
                  <a:schemeClr val="bg1"/>
                </a:solidFill>
              </a:rPr>
              <a:t>LetNet</a:t>
            </a:r>
            <a:r>
              <a:rPr lang="en-IN" b="1" dirty="0" smtClean="0">
                <a:solidFill>
                  <a:schemeClr val="bg1"/>
                </a:solidFill>
              </a:rPr>
              <a:t>, </a:t>
            </a:r>
            <a:r>
              <a:rPr lang="en-IN" b="1" dirty="0" err="1" smtClean="0">
                <a:solidFill>
                  <a:schemeClr val="bg1"/>
                </a:solidFill>
              </a:rPr>
              <a:t>AlexNet</a:t>
            </a:r>
            <a:r>
              <a:rPr lang="en-IN" b="1" dirty="0" smtClean="0">
                <a:solidFill>
                  <a:schemeClr val="bg1"/>
                </a:solidFill>
              </a:rPr>
              <a:t>, ZF Net and </a:t>
            </a:r>
            <a:r>
              <a:rPr lang="en-IN" b="1" dirty="0" err="1" smtClean="0">
                <a:solidFill>
                  <a:schemeClr val="bg1"/>
                </a:solidFill>
              </a:rPr>
              <a:t>GoogleNet</a:t>
            </a:r>
            <a:r>
              <a:rPr lang="en-IN" b="1" dirty="0" smtClean="0">
                <a:solidFill>
                  <a:schemeClr val="bg1"/>
                </a:solidFill>
              </a:rPr>
              <a:t> on </a:t>
            </a:r>
            <a:r>
              <a:rPr lang="en-IN" b="1" dirty="0" err="1" smtClean="0">
                <a:solidFill>
                  <a:schemeClr val="bg1"/>
                </a:solidFill>
              </a:rPr>
              <a:t>Theano</a:t>
            </a:r>
            <a:endParaRPr lang="en-I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aNRFtwF4fvzV-zQD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7325" y="135255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1</a:t>
            </a:r>
            <a:endParaRPr lang="en-IN" sz="11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1725" y="417195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2</a:t>
            </a:r>
            <a:endParaRPr lang="en-IN" sz="11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0" y="2212836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3</a:t>
            </a:r>
            <a:endParaRPr lang="en-IN" sz="11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0" y="3457575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4</a:t>
            </a:r>
            <a:endParaRPr lang="en-IN" sz="11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127635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5</a:t>
            </a:r>
            <a:endParaRPr lang="en-IN" sz="11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0" y="2155686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6</a:t>
            </a:r>
            <a:endParaRPr lang="en-IN" sz="11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4600" y="3457575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7</a:t>
            </a:r>
            <a:endParaRPr lang="en-IN" sz="11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86600" y="135255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8</a:t>
            </a:r>
            <a:endParaRPr lang="en-IN" sz="11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200" y="424815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9</a:t>
            </a:r>
            <a:endParaRPr lang="en-IN" sz="11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_qGGJ3aX8rR-WHsh-HiRes.jpg"/>
          <p:cNvPicPr>
            <a:picLocks noChangeAspect="1"/>
          </p:cNvPicPr>
          <p:nvPr/>
        </p:nvPicPr>
        <p:blipFill>
          <a:blip r:embed="rId14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8675" y="971550"/>
            <a:ext cx="7620000" cy="33528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2819400" y="361949"/>
            <a:ext cx="33528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Filters and Learning </a:t>
            </a:r>
            <a:endParaRPr lang="en-IN" sz="8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pic>
        <p:nvPicPr>
          <p:cNvPr id="6" name="c1-electric-guita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62025" y="1724025"/>
            <a:ext cx="609600" cy="609600"/>
          </a:xfrm>
          <a:prstGeom prst="rect">
            <a:avLst/>
          </a:prstGeom>
        </p:spPr>
      </p:pic>
      <p:pic>
        <p:nvPicPr>
          <p:cNvPr id="7" name="c1-rap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62025" y="3552825"/>
            <a:ext cx="609600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2486025"/>
            <a:ext cx="2562225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Electric Guitar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00" y="4319885"/>
            <a:ext cx="2562225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Rap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2700" y="833139"/>
            <a:ext cx="38862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What they sound like ?</a:t>
            </a:r>
            <a:endParaRPr lang="en-IN" sz="8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pic>
        <p:nvPicPr>
          <p:cNvPr id="11" name="c2-female-vocal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19575" y="1724025"/>
            <a:ext cx="609600" cy="609600"/>
          </a:xfrm>
          <a:prstGeom prst="rect">
            <a:avLst/>
          </a:prstGeom>
        </p:spPr>
      </p:pic>
      <p:pic>
        <p:nvPicPr>
          <p:cNvPr id="12" name="c3-male-vocal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315200" y="1724025"/>
            <a:ext cx="609600" cy="609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43262" y="2486025"/>
            <a:ext cx="2562225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Female Vocal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2486025"/>
            <a:ext cx="2562225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Male Vocal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pic>
        <p:nvPicPr>
          <p:cNvPr id="15" name="c2-jazz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191000" y="3409950"/>
            <a:ext cx="609600" cy="609600"/>
          </a:xfrm>
          <a:prstGeom prst="rect">
            <a:avLst/>
          </a:prstGeom>
        </p:spPr>
      </p:pic>
      <p:pic>
        <p:nvPicPr>
          <p:cNvPr id="16" name="c3-percussion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315200" y="3409950"/>
            <a:ext cx="609600" cy="609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57562" y="4324350"/>
            <a:ext cx="2562225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Jazz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38887" y="4324350"/>
            <a:ext cx="2562225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Percussion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490094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i="1" dirty="0">
                <a:solidFill>
                  <a:schemeClr val="bg1"/>
                </a:solidFill>
              </a:rPr>
              <a:t>http://deepsound.io/music_genre_recognition.html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2012" y="1261168"/>
            <a:ext cx="1690688" cy="338554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venir Next Cyr W04 Demi" pitchFamily="34" charset="0"/>
                <a:cs typeface="Calibri" pitchFamily="34" charset="0"/>
              </a:rPr>
              <a:t>Layer 1</a:t>
            </a:r>
            <a:endParaRPr lang="en-IN" sz="500" b="1" dirty="0">
              <a:solidFill>
                <a:schemeClr val="tx1">
                  <a:lumMod val="95000"/>
                  <a:lumOff val="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50456" y="1264440"/>
            <a:ext cx="1690688" cy="338554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venir Next Cyr W04 Demi" pitchFamily="34" charset="0"/>
                <a:cs typeface="Calibri" pitchFamily="34" charset="0"/>
              </a:rPr>
              <a:t>Layer 2</a:t>
            </a:r>
            <a:endParaRPr lang="en-IN" sz="500" b="1" dirty="0">
              <a:solidFill>
                <a:schemeClr val="tx1">
                  <a:lumMod val="95000"/>
                  <a:lumOff val="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07968" y="1264440"/>
            <a:ext cx="1690688" cy="338554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venir Next Cyr W04 Demi" pitchFamily="34" charset="0"/>
                <a:cs typeface="Calibri" pitchFamily="34" charset="0"/>
              </a:rPr>
              <a:t>Layer 3</a:t>
            </a:r>
            <a:endParaRPr lang="en-IN" sz="500" b="1" dirty="0">
              <a:solidFill>
                <a:schemeClr val="tx1">
                  <a:lumMod val="95000"/>
                  <a:lumOff val="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5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0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0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0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0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dADpHPyHL1OlcEuz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4800" y="742950"/>
            <a:ext cx="4648200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14 – Vibrato Singing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439882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Calibri" pitchFamily="34" charset="0"/>
                <a:cs typeface="Calibri" pitchFamily="34" charset="0"/>
              </a:rPr>
              <a:t>14</a:t>
            </a:r>
            <a:endParaRPr lang="en-IN" sz="7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0200" y="439882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Calibri" pitchFamily="34" charset="0"/>
                <a:cs typeface="Calibri" pitchFamily="34" charset="0"/>
              </a:rPr>
              <a:t>242</a:t>
            </a:r>
            <a:endParaRPr lang="en-IN" sz="7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439882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Calibri" pitchFamily="34" charset="0"/>
                <a:cs typeface="Calibri" pitchFamily="34" charset="0"/>
              </a:rPr>
              <a:t>250</a:t>
            </a:r>
            <a:endParaRPr lang="en-IN" sz="7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24200" y="439882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Calibri" pitchFamily="34" charset="0"/>
                <a:cs typeface="Calibri" pitchFamily="34" charset="0"/>
              </a:rPr>
              <a:t>253</a:t>
            </a:r>
            <a:endParaRPr lang="en-IN" sz="7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800" y="1357015"/>
            <a:ext cx="4648200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242 – Ringing Ambience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67200" y="3257550"/>
            <a:ext cx="4648200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250 – Vocal Thirds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7200" y="3871615"/>
            <a:ext cx="4648200" cy="461665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Next Cyr W04 Demi" pitchFamily="34" charset="0"/>
                <a:cs typeface="Calibri" pitchFamily="34" charset="0"/>
              </a:rPr>
              <a:t>253 – Bass Drum Sounds</a:t>
            </a:r>
            <a:endParaRPr lang="en-IN" sz="800" b="1" i="1" dirty="0">
              <a:solidFill>
                <a:schemeClr val="tx1">
                  <a:lumMod val="65000"/>
                  <a:lumOff val="3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857750"/>
            <a:ext cx="754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 u="sng" dirty="0">
                <a:solidFill>
                  <a:schemeClr val="bg1"/>
                </a:solidFill>
              </a:rPr>
              <a:t>http://</a:t>
            </a:r>
            <a:r>
              <a:rPr lang="en-IN" sz="1100" i="1" u="sng" dirty="0" smtClean="0">
                <a:solidFill>
                  <a:schemeClr val="bg1"/>
                </a:solidFill>
              </a:rPr>
              <a:t>benanne.github.io/2014/08/05/spotify-cnns.html (2014)</a:t>
            </a:r>
            <a:endParaRPr lang="en-IN" sz="1100" i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156rRD_8s0H5H5fup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3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17JseB453Q7QczQ01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12jvXEjSKd4znj-Sh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177283"/>
            <a:ext cx="33528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CONFUSION MATRIX FOR LSTM Custom</a:t>
            </a:r>
            <a:endParaRPr lang="en-IN" sz="800" b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95375"/>
            <a:ext cx="5394763" cy="3581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600" y="2114550"/>
            <a:ext cx="2321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00B050"/>
                </a:solidFill>
              </a:rPr>
              <a:t>~ 68.5% Accuracy</a:t>
            </a:r>
            <a:endParaRPr lang="en-IN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17wuUCswLczBAr0EV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1733550"/>
            <a:ext cx="4267200" cy="3200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695825" y="1714500"/>
            <a:ext cx="1933575" cy="3200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6657975" y="1714500"/>
            <a:ext cx="1114425" cy="3200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66800" y="2038350"/>
            <a:ext cx="232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 err="1" smtClean="0">
                <a:solidFill>
                  <a:srgbClr val="C00000"/>
                </a:solidFill>
              </a:rPr>
              <a:t>Keras</a:t>
            </a:r>
            <a:r>
              <a:rPr lang="en-IN" b="1" i="1" dirty="0" smtClean="0">
                <a:solidFill>
                  <a:srgbClr val="C00000"/>
                </a:solidFill>
              </a:rPr>
              <a:t> + </a:t>
            </a:r>
            <a:r>
              <a:rPr lang="en-IN" b="1" i="1" dirty="0" err="1" smtClean="0">
                <a:solidFill>
                  <a:srgbClr val="C00000"/>
                </a:solidFill>
              </a:rPr>
              <a:t>Theano</a:t>
            </a:r>
            <a:r>
              <a:rPr lang="en-IN" b="1" i="1" dirty="0" smtClean="0">
                <a:solidFill>
                  <a:srgbClr val="C00000"/>
                </a:solidFill>
              </a:rPr>
              <a:t> on pickle data</a:t>
            </a:r>
            <a:endParaRPr lang="en-IN" b="1" i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95826" y="1867584"/>
            <a:ext cx="196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 err="1" smtClean="0">
                <a:solidFill>
                  <a:srgbClr val="C00000"/>
                </a:solidFill>
              </a:rPr>
              <a:t>Keras</a:t>
            </a:r>
            <a:r>
              <a:rPr lang="en-IN" sz="1400" b="1" i="1" dirty="0" smtClean="0">
                <a:solidFill>
                  <a:srgbClr val="C00000"/>
                </a:solidFill>
              </a:rPr>
              <a:t> + </a:t>
            </a:r>
            <a:r>
              <a:rPr lang="en-IN" sz="1400" b="1" i="1" dirty="0" err="1" smtClean="0">
                <a:solidFill>
                  <a:srgbClr val="C00000"/>
                </a:solidFill>
              </a:rPr>
              <a:t>Theano</a:t>
            </a:r>
            <a:r>
              <a:rPr lang="en-IN" sz="1400" b="1" i="1" dirty="0" smtClean="0">
                <a:solidFill>
                  <a:srgbClr val="C00000"/>
                </a:solidFill>
              </a:rPr>
              <a:t> on Spectrograms</a:t>
            </a:r>
            <a:endParaRPr lang="en-IN" sz="1400" b="1" i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57976" y="1828770"/>
            <a:ext cx="1190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i="1" dirty="0" err="1" smtClean="0">
                <a:solidFill>
                  <a:srgbClr val="C00000"/>
                </a:solidFill>
              </a:rPr>
              <a:t>PyTorch</a:t>
            </a:r>
            <a:r>
              <a:rPr lang="en-IN" sz="1100" b="1" i="1" dirty="0" smtClean="0">
                <a:solidFill>
                  <a:srgbClr val="C00000"/>
                </a:solidFill>
              </a:rPr>
              <a:t> on Spectrograms</a:t>
            </a:r>
            <a:endParaRPr lang="en-IN" sz="11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79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m9d5yMNqaPZW9MYc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123950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6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18pLuG1IYXBRFGh8F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8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qvtS301WAtS4A_psw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81000" y="764887"/>
            <a:ext cx="2667000" cy="943838"/>
            <a:chOff x="381000" y="764887"/>
            <a:chExt cx="2667000" cy="943838"/>
          </a:xfrm>
        </p:grpSpPr>
        <p:sp>
          <p:nvSpPr>
            <p:cNvPr id="4" name="TextBox 3"/>
            <p:cNvSpPr txBox="1"/>
            <p:nvPr/>
          </p:nvSpPr>
          <p:spPr>
            <a:xfrm>
              <a:off x="485775" y="764887"/>
              <a:ext cx="23622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IN" b="1" i="1" dirty="0" smtClean="0">
                  <a:solidFill>
                    <a:srgbClr val="C00000"/>
                  </a:solidFill>
                  <a:latin typeface="Avenir Next Cyr W04 Demi" pitchFamily="34" charset="0"/>
                  <a:cs typeface="Calibri" pitchFamily="34" charset="0"/>
                </a:rPr>
                <a:t>HIP-HOP </a:t>
              </a:r>
              <a:r>
                <a:rPr lang="en-IN" sz="3200" b="1" i="1" dirty="0" smtClean="0">
                  <a:solidFill>
                    <a:srgbClr val="C00000"/>
                  </a:solidFill>
                  <a:latin typeface="Avenir Next Cyr W04 Demi" pitchFamily="34" charset="0"/>
                  <a:cs typeface="Calibri" pitchFamily="34" charset="0"/>
                </a:rPr>
                <a:t>- </a:t>
              </a:r>
              <a:r>
                <a:rPr lang="en-IN" sz="3200" b="1" i="1" dirty="0" smtClean="0">
                  <a:solidFill>
                    <a:schemeClr val="accent2">
                      <a:lumMod val="50000"/>
                    </a:schemeClr>
                  </a:solidFill>
                  <a:latin typeface="Avenir Next Cyr W04 Demi" pitchFamily="34" charset="0"/>
                  <a:cs typeface="Calibri" pitchFamily="34" charset="0"/>
                </a:rPr>
                <a:t>40%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6250" y="1123950"/>
              <a:ext cx="23622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IN" b="1" i="1" dirty="0" smtClean="0">
                  <a:solidFill>
                    <a:srgbClr val="C00000"/>
                  </a:solidFill>
                  <a:latin typeface="Avenir Next Cyr W04 Demi" pitchFamily="34" charset="0"/>
                  <a:cs typeface="Calibri" pitchFamily="34" charset="0"/>
                </a:rPr>
                <a:t>METAL</a:t>
              </a:r>
              <a:r>
                <a:rPr lang="en-IN" sz="3200" b="1" i="1" dirty="0" smtClean="0">
                  <a:solidFill>
                    <a:srgbClr val="C00000"/>
                  </a:solidFill>
                  <a:latin typeface="Avenir Next Cyr W04 Demi" pitchFamily="34" charset="0"/>
                  <a:cs typeface="Calibri" pitchFamily="34" charset="0"/>
                </a:rPr>
                <a:t> - </a:t>
              </a:r>
              <a:r>
                <a:rPr lang="en-IN" sz="3200" b="1" i="1" dirty="0" smtClean="0">
                  <a:solidFill>
                    <a:schemeClr val="accent2">
                      <a:lumMod val="50000"/>
                    </a:schemeClr>
                  </a:solidFill>
                  <a:latin typeface="Avenir Next Cyr W04 Demi" pitchFamily="34" charset="0"/>
                  <a:cs typeface="Calibri" pitchFamily="34" charset="0"/>
                </a:rPr>
                <a:t>60%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000" y="764887"/>
              <a:ext cx="2667000" cy="9438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38500" y="3409950"/>
            <a:ext cx="2667000" cy="943838"/>
            <a:chOff x="381000" y="764887"/>
            <a:chExt cx="2667000" cy="943838"/>
          </a:xfrm>
        </p:grpSpPr>
        <p:sp>
          <p:nvSpPr>
            <p:cNvPr id="10" name="TextBox 9"/>
            <p:cNvSpPr txBox="1"/>
            <p:nvPr/>
          </p:nvSpPr>
          <p:spPr>
            <a:xfrm>
              <a:off x="485775" y="764887"/>
              <a:ext cx="23622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IN" b="1" i="1" dirty="0" smtClean="0">
                  <a:solidFill>
                    <a:srgbClr val="C00000"/>
                  </a:solidFill>
                  <a:latin typeface="Avenir Next Cyr W04 Demi" pitchFamily="34" charset="0"/>
                  <a:cs typeface="Calibri" pitchFamily="34" charset="0"/>
                </a:rPr>
                <a:t>BLUES </a:t>
              </a:r>
              <a:r>
                <a:rPr lang="en-IN" sz="3200" b="1" i="1" dirty="0" smtClean="0">
                  <a:solidFill>
                    <a:srgbClr val="C00000"/>
                  </a:solidFill>
                  <a:latin typeface="Avenir Next Cyr W04 Demi" pitchFamily="34" charset="0"/>
                  <a:cs typeface="Calibri" pitchFamily="34" charset="0"/>
                </a:rPr>
                <a:t>- </a:t>
              </a:r>
              <a:r>
                <a:rPr lang="en-IN" sz="3200" b="1" i="1" dirty="0" smtClean="0">
                  <a:solidFill>
                    <a:schemeClr val="accent2">
                      <a:lumMod val="50000"/>
                    </a:schemeClr>
                  </a:solidFill>
                  <a:latin typeface="Avenir Next Cyr W04 Demi" pitchFamily="34" charset="0"/>
                  <a:cs typeface="Calibri" pitchFamily="34" charset="0"/>
                </a:rPr>
                <a:t>30%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6250" y="1123950"/>
              <a:ext cx="236220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IN" b="1" i="1" dirty="0" smtClean="0">
                  <a:solidFill>
                    <a:srgbClr val="C00000"/>
                  </a:solidFill>
                  <a:latin typeface="Avenir Next Cyr W04 Demi" pitchFamily="34" charset="0"/>
                  <a:cs typeface="Calibri" pitchFamily="34" charset="0"/>
                </a:rPr>
                <a:t>ROCK</a:t>
              </a:r>
              <a:r>
                <a:rPr lang="en-IN" sz="3200" b="1" i="1" dirty="0" smtClean="0">
                  <a:solidFill>
                    <a:srgbClr val="C00000"/>
                  </a:solidFill>
                  <a:latin typeface="Avenir Next Cyr W04 Demi" pitchFamily="34" charset="0"/>
                  <a:cs typeface="Calibri" pitchFamily="34" charset="0"/>
                </a:rPr>
                <a:t> - </a:t>
              </a:r>
              <a:r>
                <a:rPr lang="en-IN" sz="3200" b="1" i="1" dirty="0">
                  <a:solidFill>
                    <a:schemeClr val="accent2">
                      <a:lumMod val="50000"/>
                    </a:schemeClr>
                  </a:solidFill>
                  <a:latin typeface="Avenir Next Cyr W04 Demi" pitchFamily="34" charset="0"/>
                  <a:cs typeface="Calibri" pitchFamily="34" charset="0"/>
                </a:rPr>
                <a:t>7</a:t>
              </a:r>
              <a:r>
                <a:rPr lang="en-IN" sz="3200" b="1" i="1" dirty="0" smtClean="0">
                  <a:solidFill>
                    <a:schemeClr val="accent2">
                      <a:lumMod val="50000"/>
                    </a:schemeClr>
                  </a:solidFill>
                  <a:latin typeface="Avenir Next Cyr W04 Demi" pitchFamily="34" charset="0"/>
                  <a:cs typeface="Calibri" pitchFamily="34" charset="0"/>
                </a:rPr>
                <a:t>0%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" y="764887"/>
              <a:ext cx="2667000" cy="9438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096000" y="2797447"/>
            <a:ext cx="2819399" cy="1556341"/>
            <a:chOff x="381000" y="764886"/>
            <a:chExt cx="2819399" cy="1556341"/>
          </a:xfrm>
        </p:grpSpPr>
        <p:sp>
          <p:nvSpPr>
            <p:cNvPr id="14" name="TextBox 13"/>
            <p:cNvSpPr txBox="1"/>
            <p:nvPr/>
          </p:nvSpPr>
          <p:spPr>
            <a:xfrm>
              <a:off x="485774" y="764887"/>
              <a:ext cx="2714625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IN" i="1" dirty="0" smtClean="0">
                  <a:solidFill>
                    <a:schemeClr val="bg1"/>
                  </a:solidFill>
                  <a:latin typeface="Avenir Next Cyr W04 Demi" pitchFamily="34" charset="0"/>
                  <a:cs typeface="Calibri" pitchFamily="34" charset="0"/>
                </a:rPr>
                <a:t>COUNTRY</a:t>
              </a:r>
              <a:r>
                <a:rPr lang="en-IN" b="1" i="1" dirty="0" smtClean="0">
                  <a:solidFill>
                    <a:schemeClr val="bg1"/>
                  </a:solidFill>
                  <a:latin typeface="Avenir Next Cyr W04 Demi" pitchFamily="34" charset="0"/>
                  <a:cs typeface="Calibri" pitchFamily="34" charset="0"/>
                </a:rPr>
                <a:t> </a:t>
              </a:r>
              <a:r>
                <a:rPr lang="en-IN" sz="3200" b="1" i="1" dirty="0" smtClean="0">
                  <a:solidFill>
                    <a:schemeClr val="bg1"/>
                  </a:solidFill>
                  <a:latin typeface="Avenir Next Cyr W04 Demi" pitchFamily="34" charset="0"/>
                  <a:cs typeface="Calibri" pitchFamily="34" charset="0"/>
                </a:rPr>
                <a:t>-</a:t>
              </a:r>
              <a:r>
                <a:rPr lang="en-IN" sz="3200" b="1" i="1" dirty="0" smtClean="0">
                  <a:solidFill>
                    <a:srgbClr val="C00000"/>
                  </a:solidFill>
                  <a:latin typeface="Avenir Next Cyr W04 Demi" pitchFamily="34" charset="0"/>
                  <a:cs typeface="Calibri" pitchFamily="34" charset="0"/>
                </a:rPr>
                <a:t> </a:t>
              </a:r>
              <a:r>
                <a:rPr lang="en-IN" sz="3200" b="1" i="1" dirty="0" smtClean="0">
                  <a:solidFill>
                    <a:schemeClr val="bg1"/>
                  </a:solidFill>
                  <a:latin typeface="Avenir Next Cyr W04 Demi" pitchFamily="34" charset="0"/>
                  <a:cs typeface="Calibri" pitchFamily="34" charset="0"/>
                </a:rPr>
                <a:t>30%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6250" y="1123950"/>
              <a:ext cx="2362200" cy="10772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IN" b="1" i="1" dirty="0" smtClean="0">
                  <a:solidFill>
                    <a:schemeClr val="bg1"/>
                  </a:solidFill>
                  <a:latin typeface="Avenir Next Cyr W04 Demi" pitchFamily="34" charset="0"/>
                  <a:cs typeface="Calibri" pitchFamily="34" charset="0"/>
                </a:rPr>
                <a:t>POP</a:t>
              </a:r>
              <a:r>
                <a:rPr lang="en-IN" sz="3200" b="1" i="1" dirty="0" smtClean="0">
                  <a:solidFill>
                    <a:schemeClr val="bg1"/>
                  </a:solidFill>
                  <a:latin typeface="Avenir Next Cyr W04 Demi" pitchFamily="34" charset="0"/>
                  <a:cs typeface="Calibri" pitchFamily="34" charset="0"/>
                </a:rPr>
                <a:t> - 40%</a:t>
              </a:r>
            </a:p>
            <a:p>
              <a:pPr algn="ctr"/>
              <a:r>
                <a:rPr lang="en-IN" b="1" i="1" dirty="0" smtClean="0">
                  <a:solidFill>
                    <a:schemeClr val="bg1"/>
                  </a:solidFill>
                  <a:latin typeface="Avenir Next Cyr W04 Demi" pitchFamily="34" charset="0"/>
                  <a:cs typeface="Calibri" pitchFamily="34" charset="0"/>
                </a:rPr>
                <a:t>BLUES </a:t>
              </a:r>
              <a:r>
                <a:rPr lang="en-IN" b="1" i="1" dirty="0">
                  <a:solidFill>
                    <a:schemeClr val="bg1"/>
                  </a:solidFill>
                  <a:latin typeface="Avenir Next Cyr W04 Demi" pitchFamily="34" charset="0"/>
                  <a:cs typeface="Calibri" pitchFamily="34" charset="0"/>
                </a:rPr>
                <a:t>-</a:t>
              </a:r>
              <a:r>
                <a:rPr lang="en-IN" sz="3200" b="1" i="1" dirty="0">
                  <a:solidFill>
                    <a:schemeClr val="bg1"/>
                  </a:solidFill>
                  <a:latin typeface="Avenir Next Cyr W04 Demi" pitchFamily="34" charset="0"/>
                  <a:cs typeface="Calibri" pitchFamily="34" charset="0"/>
                </a:rPr>
                <a:t> </a:t>
              </a:r>
              <a:r>
                <a:rPr lang="en-IN" sz="3200" b="1" i="1" dirty="0" smtClean="0">
                  <a:solidFill>
                    <a:schemeClr val="bg1"/>
                  </a:solidFill>
                  <a:latin typeface="Avenir Next Cyr W04 Demi" pitchFamily="34" charset="0"/>
                  <a:cs typeface="Calibri" pitchFamily="34" charset="0"/>
                </a:rPr>
                <a:t>30</a:t>
              </a:r>
              <a:r>
                <a:rPr lang="en-IN" sz="3200" b="1" i="1" dirty="0">
                  <a:solidFill>
                    <a:schemeClr val="bg1"/>
                  </a:solidFill>
                  <a:latin typeface="Avenir Next Cyr W04 Demi" pitchFamily="34" charset="0"/>
                  <a:cs typeface="Calibri" pitchFamily="34" charset="0"/>
                </a:rPr>
                <a:t>%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1000" y="764886"/>
              <a:ext cx="2667000" cy="155634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9wOyvarYw884RCxTz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7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PibirHUzGjDSMkei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24815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3"/>
              </a:rPr>
              <a:t>Link to Graph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29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Qu49T_Mw3pNrcf0c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4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SHKmaSk4ws0vb-eX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APr3QKuijqcmaP04U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qzLd6MOWHW3PQM4tp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85750"/>
            <a:ext cx="635033" cy="635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25" y="127016"/>
            <a:ext cx="9525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16" y="4229102"/>
            <a:ext cx="7620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r7vC8zDBxnNVaRfEG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rot="300000">
            <a:off x="3506913" y="588233"/>
            <a:ext cx="2143125" cy="1438275"/>
            <a:chOff x="6781800" y="295275"/>
            <a:chExt cx="2143125" cy="14382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438150"/>
              <a:ext cx="1295400" cy="1295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525" y="295275"/>
              <a:ext cx="1295400" cy="1295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IrBQQForxaR5F_ZPt4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JYe7MCnqRbW5t2Dg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0600" y="1276350"/>
            <a:ext cx="4038600" cy="369332"/>
          </a:xfrm>
          <a:prstGeom prst="rect">
            <a:avLst/>
          </a:prstGeom>
          <a:solidFill>
            <a:schemeClr val="bg1">
              <a:lumMod val="95000"/>
              <a:alpha val="1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i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venir Next Cyr W04 Demi" pitchFamily="34" charset="0"/>
                <a:cs typeface="Calibri" pitchFamily="34" charset="0"/>
              </a:rPr>
              <a:t>THE WAVE FORM OF A SONG</a:t>
            </a:r>
            <a:endParaRPr lang="en-IN" sz="600" i="1" u="sng" dirty="0">
              <a:solidFill>
                <a:schemeClr val="tx1">
                  <a:lumMod val="85000"/>
                  <a:lumOff val="15000"/>
                </a:schemeClr>
              </a:solidFill>
              <a:latin typeface="Avenir Next Cyr W04 Dem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01209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AMPLITUDE x TIME</a:t>
            </a:r>
            <a:endParaRPr lang="en-IN" sz="60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LJ0NV62bOCgp7SUaG8X-HiRes.jpg"/>
          <p:cNvPicPr>
            <a:picLocks noChangeAspect="1"/>
          </p:cNvPicPr>
          <p:nvPr/>
        </p:nvPicPr>
        <p:blipFill>
          <a:blip r:embed="rId2" cstate="print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29000" y="2273974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i="1" dirty="0" smtClean="0">
                <a:solidFill>
                  <a:schemeClr val="bg1"/>
                </a:solidFill>
                <a:latin typeface="Avenir Next Cyr W04 Demi" pitchFamily="34" charset="0"/>
                <a:cs typeface="Calibri" pitchFamily="34" charset="0"/>
              </a:rPr>
              <a:t>FFT</a:t>
            </a:r>
            <a:endParaRPr lang="en-IN" b="1" i="1" dirty="0">
              <a:solidFill>
                <a:schemeClr val="bg1"/>
              </a:solidFill>
              <a:latin typeface="Avenir Next Cyr W04 Demi" pitchFamily="34" charset="0"/>
              <a:cs typeface="Calibri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581400" y="3181350"/>
            <a:ext cx="1981200" cy="0"/>
          </a:xfrm>
          <a:prstGeom prst="straightConnector1">
            <a:avLst/>
          </a:prstGeom>
          <a:ln w="76200" cap="sq">
            <a:solidFill>
              <a:srgbClr val="FFFF00"/>
            </a:solidFill>
            <a:prstDash val="sysDot"/>
            <a:bevel/>
            <a:headEnd type="arrow" w="sm" len="sm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Arial"/>
        <a:cs typeface="Arial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210</Words>
  <Application>Microsoft Office PowerPoint</Application>
  <PresentationFormat>On-screen Show (16:9)</PresentationFormat>
  <Paragraphs>74</Paragraphs>
  <Slides>44</Slides>
  <Notes>1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44</cp:revision>
  <dcterms:created xsi:type="dcterms:W3CDTF">2018-08-03T21:17:17Z</dcterms:created>
  <dcterms:modified xsi:type="dcterms:W3CDTF">2018-08-05T21:07:47Z</dcterms:modified>
</cp:coreProperties>
</file>